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91" r:id="rId1"/>
  </p:sldMasterIdLst>
  <p:sldIdLst>
    <p:sldId id="256" r:id="rId2"/>
    <p:sldId id="257" r:id="rId3"/>
    <p:sldId id="258" r:id="rId4"/>
    <p:sldId id="259" r:id="rId5"/>
    <p:sldId id="269" r:id="rId6"/>
    <p:sldId id="262" r:id="rId7"/>
    <p:sldId id="282" r:id="rId8"/>
    <p:sldId id="266" r:id="rId9"/>
    <p:sldId id="280" r:id="rId10"/>
    <p:sldId id="260" r:id="rId11"/>
    <p:sldId id="286" r:id="rId12"/>
    <p:sldId id="261" r:id="rId13"/>
    <p:sldId id="271" r:id="rId14"/>
    <p:sldId id="263" r:id="rId15"/>
    <p:sldId id="274" r:id="rId16"/>
    <p:sldId id="275" r:id="rId17"/>
    <p:sldId id="268" r:id="rId18"/>
    <p:sldId id="276" r:id="rId19"/>
    <p:sldId id="277" r:id="rId20"/>
    <p:sldId id="283" r:id="rId21"/>
    <p:sldId id="284" r:id="rId22"/>
    <p:sldId id="27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John" initials="JJ" lastIdx="1" clrIdx="0">
    <p:extLst>
      <p:ext uri="{19B8F6BF-5375-455C-9EA6-DF929625EA0E}">
        <p15:presenceInfo xmlns:p15="http://schemas.microsoft.com/office/powerpoint/2012/main" userId="ac00da051cb14a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5CF13-8CE1-5942-A5F4-6B0FDD0DBFEB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6D9D4B-7340-CF47-9A35-205E01D09FF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Research healthcare data</a:t>
          </a:r>
        </a:p>
      </dgm:t>
    </dgm:pt>
    <dgm:pt modelId="{954E88F3-7413-A642-A837-FEC8DE6D8B45}" type="parTrans" cxnId="{09A88A3B-98E9-3F41-A152-D1F10E45B556}">
      <dgm:prSet/>
      <dgm:spPr/>
      <dgm:t>
        <a:bodyPr/>
        <a:lstStyle/>
        <a:p>
          <a:endParaRPr lang="en-US"/>
        </a:p>
      </dgm:t>
    </dgm:pt>
    <dgm:pt modelId="{93BFEB43-4FEA-134C-A39E-F857182EEAEF}" type="sibTrans" cxnId="{09A88A3B-98E9-3F41-A152-D1F10E45B556}">
      <dgm:prSet/>
      <dgm:spPr/>
      <dgm:t>
        <a:bodyPr/>
        <a:lstStyle/>
        <a:p>
          <a:endParaRPr lang="en-US"/>
        </a:p>
      </dgm:t>
    </dgm:pt>
    <dgm:pt modelId="{48977883-23B1-5843-AD79-49FAB8A8F7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Load datasets to S3</a:t>
          </a:r>
        </a:p>
      </dgm:t>
    </dgm:pt>
    <dgm:pt modelId="{37796D75-284C-714F-8463-1999D65F43C6}" type="parTrans" cxnId="{A8DF3F9B-70ED-BE42-B63C-05D488BEA1BA}">
      <dgm:prSet/>
      <dgm:spPr/>
      <dgm:t>
        <a:bodyPr/>
        <a:lstStyle/>
        <a:p>
          <a:endParaRPr lang="en-US"/>
        </a:p>
      </dgm:t>
    </dgm:pt>
    <dgm:pt modelId="{4D5CCE9F-C88D-6D4D-A6BA-F2B77A03BA14}" type="sibTrans" cxnId="{A8DF3F9B-70ED-BE42-B63C-05D488BEA1BA}">
      <dgm:prSet/>
      <dgm:spPr/>
      <dgm:t>
        <a:bodyPr/>
        <a:lstStyle/>
        <a:p>
          <a:endParaRPr lang="en-US"/>
        </a:p>
      </dgm:t>
    </dgm:pt>
    <dgm:pt modelId="{8BCC82B6-F3DA-0244-8CDD-85186F8B9F5B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Clean &amp; format datasets</a:t>
          </a:r>
        </a:p>
      </dgm:t>
    </dgm:pt>
    <dgm:pt modelId="{D07E250B-183D-084E-8A79-AE84F5E718B5}" type="parTrans" cxnId="{6779941D-43FF-DD41-8B87-7ABCBEEC2517}">
      <dgm:prSet/>
      <dgm:spPr/>
      <dgm:t>
        <a:bodyPr/>
        <a:lstStyle/>
        <a:p>
          <a:endParaRPr lang="en-US"/>
        </a:p>
      </dgm:t>
    </dgm:pt>
    <dgm:pt modelId="{D5D9489C-7E3D-9247-BE4E-D05F12704802}" type="sibTrans" cxnId="{6779941D-43FF-DD41-8B87-7ABCBEEC2517}">
      <dgm:prSet/>
      <dgm:spPr/>
      <dgm:t>
        <a:bodyPr/>
        <a:lstStyle/>
        <a:p>
          <a:endParaRPr lang="en-US"/>
        </a:p>
      </dgm:t>
    </dgm:pt>
    <dgm:pt modelId="{17B68933-9AFA-574A-AED2-03A43706E192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Merge datasets</a:t>
          </a:r>
        </a:p>
      </dgm:t>
    </dgm:pt>
    <dgm:pt modelId="{E2CF623E-3C90-BB42-9B45-B03718A17A3B}" type="parTrans" cxnId="{3A976F55-3B73-9B4D-B214-765D565A57DE}">
      <dgm:prSet/>
      <dgm:spPr/>
      <dgm:t>
        <a:bodyPr/>
        <a:lstStyle/>
        <a:p>
          <a:endParaRPr lang="en-US"/>
        </a:p>
      </dgm:t>
    </dgm:pt>
    <dgm:pt modelId="{6BC1CAF5-177D-114E-9A2C-FD03F2E99947}" type="sibTrans" cxnId="{3A976F55-3B73-9B4D-B214-765D565A57DE}">
      <dgm:prSet/>
      <dgm:spPr/>
      <dgm:t>
        <a:bodyPr/>
        <a:lstStyle/>
        <a:p>
          <a:endParaRPr lang="en-US"/>
        </a:p>
      </dgm:t>
    </dgm:pt>
    <dgm:pt modelId="{BE8EBB41-9BF1-A54D-9546-DCC13F5B4F2C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Analysis of datasets</a:t>
          </a:r>
          <a:endParaRPr lang="en-US" dirty="0"/>
        </a:p>
      </dgm:t>
    </dgm:pt>
    <dgm:pt modelId="{7056F23C-B087-254F-AD78-8380F75D059E}" type="parTrans" cxnId="{572C565D-BA94-F845-A3A8-C6850574060F}">
      <dgm:prSet/>
      <dgm:spPr/>
      <dgm:t>
        <a:bodyPr/>
        <a:lstStyle/>
        <a:p>
          <a:endParaRPr lang="en-US"/>
        </a:p>
      </dgm:t>
    </dgm:pt>
    <dgm:pt modelId="{B1061EFC-E252-3B48-B5DD-5392281B7D89}" type="sibTrans" cxnId="{572C565D-BA94-F845-A3A8-C6850574060F}">
      <dgm:prSet/>
      <dgm:spPr/>
      <dgm:t>
        <a:bodyPr/>
        <a:lstStyle/>
        <a:p>
          <a:endParaRPr lang="en-US"/>
        </a:p>
      </dgm:t>
    </dgm:pt>
    <dgm:pt modelId="{158A38A1-2B71-0148-B507-A3E3A048F33E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Findings</a:t>
          </a:r>
          <a:r>
            <a:rPr lang="en-US" dirty="0"/>
            <a:t> </a:t>
          </a:r>
        </a:p>
      </dgm:t>
    </dgm:pt>
    <dgm:pt modelId="{704A589D-866D-6047-A7E8-96CA32F0F85A}" type="parTrans" cxnId="{070D603E-43B1-C44F-BBC8-FFF2E69AEEAA}">
      <dgm:prSet/>
      <dgm:spPr/>
      <dgm:t>
        <a:bodyPr/>
        <a:lstStyle/>
        <a:p>
          <a:endParaRPr lang="en-US"/>
        </a:p>
      </dgm:t>
    </dgm:pt>
    <dgm:pt modelId="{8A231964-9CFE-C14C-A464-8594CFD7864C}" type="sibTrans" cxnId="{070D603E-43B1-C44F-BBC8-FFF2E69AEEAA}">
      <dgm:prSet/>
      <dgm:spPr/>
      <dgm:t>
        <a:bodyPr/>
        <a:lstStyle/>
        <a:p>
          <a:endParaRPr lang="en-US"/>
        </a:p>
      </dgm:t>
    </dgm:pt>
    <dgm:pt modelId="{1C1A5553-232F-9240-8018-B967C1DF3A7E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Conclusion</a:t>
          </a:r>
        </a:p>
      </dgm:t>
    </dgm:pt>
    <dgm:pt modelId="{6E7D5C36-1E87-3949-8728-25D7977D8DDB}" type="parTrans" cxnId="{E1BEA964-4980-D24F-83B8-6151378E0649}">
      <dgm:prSet/>
      <dgm:spPr/>
      <dgm:t>
        <a:bodyPr/>
        <a:lstStyle/>
        <a:p>
          <a:endParaRPr lang="en-US"/>
        </a:p>
      </dgm:t>
    </dgm:pt>
    <dgm:pt modelId="{CE3D1B1C-5AF2-A84A-83A0-913CD2305527}" type="sibTrans" cxnId="{E1BEA964-4980-D24F-83B8-6151378E0649}">
      <dgm:prSet/>
      <dgm:spPr/>
      <dgm:t>
        <a:bodyPr/>
        <a:lstStyle/>
        <a:p>
          <a:endParaRPr lang="en-US"/>
        </a:p>
      </dgm:t>
    </dgm:pt>
    <dgm:pt modelId="{AAAFBCDA-76BB-4C4C-BA05-DA3DD5728875}" type="pres">
      <dgm:prSet presAssocID="{E0A5CF13-8CE1-5942-A5F4-6B0FDD0DBFEB}" presName="rootnode" presStyleCnt="0">
        <dgm:presLayoutVars>
          <dgm:chMax/>
          <dgm:chPref/>
          <dgm:dir/>
          <dgm:animLvl val="lvl"/>
        </dgm:presLayoutVars>
      </dgm:prSet>
      <dgm:spPr/>
    </dgm:pt>
    <dgm:pt modelId="{CDC51F90-145D-B945-B21A-578109F04DD6}" type="pres">
      <dgm:prSet presAssocID="{9C6D9D4B-7340-CF47-9A35-205E01D09FF7}" presName="composite" presStyleCnt="0"/>
      <dgm:spPr/>
    </dgm:pt>
    <dgm:pt modelId="{DE83CC25-B840-724C-AC51-2912EFCAB23C}" type="pres">
      <dgm:prSet presAssocID="{9C6D9D4B-7340-CF47-9A35-205E01D09FF7}" presName="LShape" presStyleLbl="alignNode1" presStyleIdx="0" presStyleCnt="13"/>
      <dgm:spPr/>
    </dgm:pt>
    <dgm:pt modelId="{1624EE8E-4B2E-1349-BB62-467214F70F5C}" type="pres">
      <dgm:prSet presAssocID="{9C6D9D4B-7340-CF47-9A35-205E01D09FF7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087930B0-951A-134B-BED0-44A185047C87}" type="pres">
      <dgm:prSet presAssocID="{9C6D9D4B-7340-CF47-9A35-205E01D09FF7}" presName="Triangle" presStyleLbl="alignNode1" presStyleIdx="1" presStyleCnt="13"/>
      <dgm:spPr/>
    </dgm:pt>
    <dgm:pt modelId="{7A9F490B-9A68-C449-A362-E04D60603D4A}" type="pres">
      <dgm:prSet presAssocID="{93BFEB43-4FEA-134C-A39E-F857182EEAEF}" presName="sibTrans" presStyleCnt="0"/>
      <dgm:spPr/>
    </dgm:pt>
    <dgm:pt modelId="{856026A8-6C31-BB46-B8D3-B20CCF118CA2}" type="pres">
      <dgm:prSet presAssocID="{93BFEB43-4FEA-134C-A39E-F857182EEAEF}" presName="space" presStyleCnt="0"/>
      <dgm:spPr/>
    </dgm:pt>
    <dgm:pt modelId="{A1758CCC-EEB7-E543-8FB8-12F1D8D86D19}" type="pres">
      <dgm:prSet presAssocID="{48977883-23B1-5843-AD79-49FAB8A8F737}" presName="composite" presStyleCnt="0"/>
      <dgm:spPr/>
    </dgm:pt>
    <dgm:pt modelId="{A2E764CA-B2CB-8047-8C33-9251DDA4E3D9}" type="pres">
      <dgm:prSet presAssocID="{48977883-23B1-5843-AD79-49FAB8A8F737}" presName="LShape" presStyleLbl="alignNode1" presStyleIdx="2" presStyleCnt="13"/>
      <dgm:spPr/>
    </dgm:pt>
    <dgm:pt modelId="{0C8FCDAE-EE22-2D46-9177-37481F5F5CA4}" type="pres">
      <dgm:prSet presAssocID="{48977883-23B1-5843-AD79-49FAB8A8F737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A31FAEC8-5EB0-3F4A-9C4C-41CAE8538B41}" type="pres">
      <dgm:prSet presAssocID="{48977883-23B1-5843-AD79-49FAB8A8F737}" presName="Triangle" presStyleLbl="alignNode1" presStyleIdx="3" presStyleCnt="13"/>
      <dgm:spPr/>
    </dgm:pt>
    <dgm:pt modelId="{C1C37E20-D222-E44F-856F-C8978E7D2E59}" type="pres">
      <dgm:prSet presAssocID="{4D5CCE9F-C88D-6D4D-A6BA-F2B77A03BA14}" presName="sibTrans" presStyleCnt="0"/>
      <dgm:spPr/>
    </dgm:pt>
    <dgm:pt modelId="{10BCEF82-9886-DF4B-B3EA-CA474D2EF78C}" type="pres">
      <dgm:prSet presAssocID="{4D5CCE9F-C88D-6D4D-A6BA-F2B77A03BA14}" presName="space" presStyleCnt="0"/>
      <dgm:spPr/>
    </dgm:pt>
    <dgm:pt modelId="{0492DA24-7DE0-D84E-A7CC-CA19917830E8}" type="pres">
      <dgm:prSet presAssocID="{8BCC82B6-F3DA-0244-8CDD-85186F8B9F5B}" presName="composite" presStyleCnt="0"/>
      <dgm:spPr/>
    </dgm:pt>
    <dgm:pt modelId="{6657C092-4923-4243-99F6-76EBD1B8AEF9}" type="pres">
      <dgm:prSet presAssocID="{8BCC82B6-F3DA-0244-8CDD-85186F8B9F5B}" presName="LShape" presStyleLbl="alignNode1" presStyleIdx="4" presStyleCnt="13"/>
      <dgm:spPr/>
    </dgm:pt>
    <dgm:pt modelId="{19BC222E-E357-B541-B350-FCC6F4F2468A}" type="pres">
      <dgm:prSet presAssocID="{8BCC82B6-F3DA-0244-8CDD-85186F8B9F5B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45FFE897-DB2D-2941-AEC6-958E97965C4B}" type="pres">
      <dgm:prSet presAssocID="{8BCC82B6-F3DA-0244-8CDD-85186F8B9F5B}" presName="Triangle" presStyleLbl="alignNode1" presStyleIdx="5" presStyleCnt="13"/>
      <dgm:spPr/>
    </dgm:pt>
    <dgm:pt modelId="{0B695AD6-0182-7744-AA4E-B8D390B4B61C}" type="pres">
      <dgm:prSet presAssocID="{D5D9489C-7E3D-9247-BE4E-D05F12704802}" presName="sibTrans" presStyleCnt="0"/>
      <dgm:spPr/>
    </dgm:pt>
    <dgm:pt modelId="{A6AAB4E5-904B-3049-BBB4-EE01263397CD}" type="pres">
      <dgm:prSet presAssocID="{D5D9489C-7E3D-9247-BE4E-D05F12704802}" presName="space" presStyleCnt="0"/>
      <dgm:spPr/>
    </dgm:pt>
    <dgm:pt modelId="{06A37752-1B02-EB4A-8F90-512E85435FC6}" type="pres">
      <dgm:prSet presAssocID="{17B68933-9AFA-574A-AED2-03A43706E192}" presName="composite" presStyleCnt="0"/>
      <dgm:spPr/>
    </dgm:pt>
    <dgm:pt modelId="{73915136-A08D-7740-AEB0-CD5ACCB362DE}" type="pres">
      <dgm:prSet presAssocID="{17B68933-9AFA-574A-AED2-03A43706E192}" presName="LShape" presStyleLbl="alignNode1" presStyleIdx="6" presStyleCnt="13"/>
      <dgm:spPr/>
    </dgm:pt>
    <dgm:pt modelId="{28C4916D-11B9-BE47-AC59-E8E39491E916}" type="pres">
      <dgm:prSet presAssocID="{17B68933-9AFA-574A-AED2-03A43706E192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1696FA17-692E-AA49-B830-D0E732427C2F}" type="pres">
      <dgm:prSet presAssocID="{17B68933-9AFA-574A-AED2-03A43706E192}" presName="Triangle" presStyleLbl="alignNode1" presStyleIdx="7" presStyleCnt="13"/>
      <dgm:spPr/>
    </dgm:pt>
    <dgm:pt modelId="{707B7F49-D0AB-9C47-9769-4B7A9B4F76ED}" type="pres">
      <dgm:prSet presAssocID="{6BC1CAF5-177D-114E-9A2C-FD03F2E99947}" presName="sibTrans" presStyleCnt="0"/>
      <dgm:spPr/>
    </dgm:pt>
    <dgm:pt modelId="{AC605319-C176-5F4D-BB48-D3912E6778F3}" type="pres">
      <dgm:prSet presAssocID="{6BC1CAF5-177D-114E-9A2C-FD03F2E99947}" presName="space" presStyleCnt="0"/>
      <dgm:spPr/>
    </dgm:pt>
    <dgm:pt modelId="{D022658E-76BB-A049-9F99-83C95717786F}" type="pres">
      <dgm:prSet presAssocID="{BE8EBB41-9BF1-A54D-9546-DCC13F5B4F2C}" presName="composite" presStyleCnt="0"/>
      <dgm:spPr/>
    </dgm:pt>
    <dgm:pt modelId="{8DB1D9CB-8FF8-6E45-9E0E-FE8FD778C2E1}" type="pres">
      <dgm:prSet presAssocID="{BE8EBB41-9BF1-A54D-9546-DCC13F5B4F2C}" presName="LShape" presStyleLbl="alignNode1" presStyleIdx="8" presStyleCnt="13"/>
      <dgm:spPr/>
    </dgm:pt>
    <dgm:pt modelId="{7F891886-CEE1-2543-9C6C-A8E4BCF0AB54}" type="pres">
      <dgm:prSet presAssocID="{BE8EBB41-9BF1-A54D-9546-DCC13F5B4F2C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F816621A-2BCC-5343-9ABF-CE27D50FAA25}" type="pres">
      <dgm:prSet presAssocID="{BE8EBB41-9BF1-A54D-9546-DCC13F5B4F2C}" presName="Triangle" presStyleLbl="alignNode1" presStyleIdx="9" presStyleCnt="13"/>
      <dgm:spPr/>
    </dgm:pt>
    <dgm:pt modelId="{13EB2486-9AF6-7A41-8FE2-5686BC515A5D}" type="pres">
      <dgm:prSet presAssocID="{B1061EFC-E252-3B48-B5DD-5392281B7D89}" presName="sibTrans" presStyleCnt="0"/>
      <dgm:spPr/>
    </dgm:pt>
    <dgm:pt modelId="{E509BB46-31EE-8545-9361-5C52223F36A8}" type="pres">
      <dgm:prSet presAssocID="{B1061EFC-E252-3B48-B5DD-5392281B7D89}" presName="space" presStyleCnt="0"/>
      <dgm:spPr/>
    </dgm:pt>
    <dgm:pt modelId="{D44E3821-C9F8-2F4C-B616-2745054669BE}" type="pres">
      <dgm:prSet presAssocID="{158A38A1-2B71-0148-B507-A3E3A048F33E}" presName="composite" presStyleCnt="0"/>
      <dgm:spPr/>
    </dgm:pt>
    <dgm:pt modelId="{04A77D62-25A4-9D45-B645-9E30B2E77687}" type="pres">
      <dgm:prSet presAssocID="{158A38A1-2B71-0148-B507-A3E3A048F33E}" presName="LShape" presStyleLbl="alignNode1" presStyleIdx="10" presStyleCnt="13"/>
      <dgm:spPr/>
    </dgm:pt>
    <dgm:pt modelId="{00E01E9A-8E60-6042-821E-8D09CCD82C8C}" type="pres">
      <dgm:prSet presAssocID="{158A38A1-2B71-0148-B507-A3E3A048F33E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D83AB086-DF3B-C94B-AD48-8D145DE039AF}" type="pres">
      <dgm:prSet presAssocID="{158A38A1-2B71-0148-B507-A3E3A048F33E}" presName="Triangle" presStyleLbl="alignNode1" presStyleIdx="11" presStyleCnt="13"/>
      <dgm:spPr/>
    </dgm:pt>
    <dgm:pt modelId="{6FFA837B-76B0-8E41-915A-13270E99C588}" type="pres">
      <dgm:prSet presAssocID="{8A231964-9CFE-C14C-A464-8594CFD7864C}" presName="sibTrans" presStyleCnt="0"/>
      <dgm:spPr/>
    </dgm:pt>
    <dgm:pt modelId="{6B9F945B-7E78-BD4F-A042-A778C34DDAF4}" type="pres">
      <dgm:prSet presAssocID="{8A231964-9CFE-C14C-A464-8594CFD7864C}" presName="space" presStyleCnt="0"/>
      <dgm:spPr/>
    </dgm:pt>
    <dgm:pt modelId="{19E00D1F-9FE8-8E4A-8EAC-3F52CBAC0B7C}" type="pres">
      <dgm:prSet presAssocID="{1C1A5553-232F-9240-8018-B967C1DF3A7E}" presName="composite" presStyleCnt="0"/>
      <dgm:spPr/>
    </dgm:pt>
    <dgm:pt modelId="{2DAC6F55-6BF3-D44B-9FF8-B1831AAA6F53}" type="pres">
      <dgm:prSet presAssocID="{1C1A5553-232F-9240-8018-B967C1DF3A7E}" presName="LShape" presStyleLbl="alignNode1" presStyleIdx="12" presStyleCnt="13"/>
      <dgm:spPr/>
    </dgm:pt>
    <dgm:pt modelId="{534AC16F-F041-384D-A5D2-F0EA3A16A94C}" type="pres">
      <dgm:prSet presAssocID="{1C1A5553-232F-9240-8018-B967C1DF3A7E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779941D-43FF-DD41-8B87-7ABCBEEC2517}" srcId="{E0A5CF13-8CE1-5942-A5F4-6B0FDD0DBFEB}" destId="{8BCC82B6-F3DA-0244-8CDD-85186F8B9F5B}" srcOrd="2" destOrd="0" parTransId="{D07E250B-183D-084E-8A79-AE84F5E718B5}" sibTransId="{D5D9489C-7E3D-9247-BE4E-D05F12704802}"/>
    <dgm:cxn modelId="{10552525-3DC0-8D4A-9106-2BD15285E6FB}" type="presOf" srcId="{158A38A1-2B71-0148-B507-A3E3A048F33E}" destId="{00E01E9A-8E60-6042-821E-8D09CCD82C8C}" srcOrd="0" destOrd="0" presId="urn:microsoft.com/office/officeart/2009/3/layout/StepUpProcess"/>
    <dgm:cxn modelId="{81A1122A-93FA-3B43-AE7F-76BA1AE80277}" type="presOf" srcId="{BE8EBB41-9BF1-A54D-9546-DCC13F5B4F2C}" destId="{7F891886-CEE1-2543-9C6C-A8E4BCF0AB54}" srcOrd="0" destOrd="0" presId="urn:microsoft.com/office/officeart/2009/3/layout/StepUpProcess"/>
    <dgm:cxn modelId="{09A88A3B-98E9-3F41-A152-D1F10E45B556}" srcId="{E0A5CF13-8CE1-5942-A5F4-6B0FDD0DBFEB}" destId="{9C6D9D4B-7340-CF47-9A35-205E01D09FF7}" srcOrd="0" destOrd="0" parTransId="{954E88F3-7413-A642-A837-FEC8DE6D8B45}" sibTransId="{93BFEB43-4FEA-134C-A39E-F857182EEAEF}"/>
    <dgm:cxn modelId="{070D603E-43B1-C44F-BBC8-FFF2E69AEEAA}" srcId="{E0A5CF13-8CE1-5942-A5F4-6B0FDD0DBFEB}" destId="{158A38A1-2B71-0148-B507-A3E3A048F33E}" srcOrd="5" destOrd="0" parTransId="{704A589D-866D-6047-A7E8-96CA32F0F85A}" sibTransId="{8A231964-9CFE-C14C-A464-8594CFD7864C}"/>
    <dgm:cxn modelId="{F1C5A651-0AEE-4743-A7BB-CD7A9615AED1}" type="presOf" srcId="{9C6D9D4B-7340-CF47-9A35-205E01D09FF7}" destId="{1624EE8E-4B2E-1349-BB62-467214F70F5C}" srcOrd="0" destOrd="0" presId="urn:microsoft.com/office/officeart/2009/3/layout/StepUpProcess"/>
    <dgm:cxn modelId="{3A976F55-3B73-9B4D-B214-765D565A57DE}" srcId="{E0A5CF13-8CE1-5942-A5F4-6B0FDD0DBFEB}" destId="{17B68933-9AFA-574A-AED2-03A43706E192}" srcOrd="3" destOrd="0" parTransId="{E2CF623E-3C90-BB42-9B45-B03718A17A3B}" sibTransId="{6BC1CAF5-177D-114E-9A2C-FD03F2E99947}"/>
    <dgm:cxn modelId="{572C565D-BA94-F845-A3A8-C6850574060F}" srcId="{E0A5CF13-8CE1-5942-A5F4-6B0FDD0DBFEB}" destId="{BE8EBB41-9BF1-A54D-9546-DCC13F5B4F2C}" srcOrd="4" destOrd="0" parTransId="{7056F23C-B087-254F-AD78-8380F75D059E}" sibTransId="{B1061EFC-E252-3B48-B5DD-5392281B7D89}"/>
    <dgm:cxn modelId="{E1BEA964-4980-D24F-83B8-6151378E0649}" srcId="{E0A5CF13-8CE1-5942-A5F4-6B0FDD0DBFEB}" destId="{1C1A5553-232F-9240-8018-B967C1DF3A7E}" srcOrd="6" destOrd="0" parTransId="{6E7D5C36-1E87-3949-8728-25D7977D8DDB}" sibTransId="{CE3D1B1C-5AF2-A84A-83A0-913CD2305527}"/>
    <dgm:cxn modelId="{B9702691-2688-0849-958F-56E35E206A22}" type="presOf" srcId="{8BCC82B6-F3DA-0244-8CDD-85186F8B9F5B}" destId="{19BC222E-E357-B541-B350-FCC6F4F2468A}" srcOrd="0" destOrd="0" presId="urn:microsoft.com/office/officeart/2009/3/layout/StepUpProcess"/>
    <dgm:cxn modelId="{33307D91-B005-5B43-8B2B-81FC8889FFBF}" type="presOf" srcId="{1C1A5553-232F-9240-8018-B967C1DF3A7E}" destId="{534AC16F-F041-384D-A5D2-F0EA3A16A94C}" srcOrd="0" destOrd="0" presId="urn:microsoft.com/office/officeart/2009/3/layout/StepUpProcess"/>
    <dgm:cxn modelId="{A8DF3F9B-70ED-BE42-B63C-05D488BEA1BA}" srcId="{E0A5CF13-8CE1-5942-A5F4-6B0FDD0DBFEB}" destId="{48977883-23B1-5843-AD79-49FAB8A8F737}" srcOrd="1" destOrd="0" parTransId="{37796D75-284C-714F-8463-1999D65F43C6}" sibTransId="{4D5CCE9F-C88D-6D4D-A6BA-F2B77A03BA14}"/>
    <dgm:cxn modelId="{9DE32CA6-85ED-F241-9048-27C5B13DB1C1}" type="presOf" srcId="{17B68933-9AFA-574A-AED2-03A43706E192}" destId="{28C4916D-11B9-BE47-AC59-E8E39491E916}" srcOrd="0" destOrd="0" presId="urn:microsoft.com/office/officeart/2009/3/layout/StepUpProcess"/>
    <dgm:cxn modelId="{04100EB8-A449-AA4A-8C7F-7413F5032948}" type="presOf" srcId="{E0A5CF13-8CE1-5942-A5F4-6B0FDD0DBFEB}" destId="{AAAFBCDA-76BB-4C4C-BA05-DA3DD5728875}" srcOrd="0" destOrd="0" presId="urn:microsoft.com/office/officeart/2009/3/layout/StepUpProcess"/>
    <dgm:cxn modelId="{04036DD4-D398-E74E-B678-F9A372AE4279}" type="presOf" srcId="{48977883-23B1-5843-AD79-49FAB8A8F737}" destId="{0C8FCDAE-EE22-2D46-9177-37481F5F5CA4}" srcOrd="0" destOrd="0" presId="urn:microsoft.com/office/officeart/2009/3/layout/StepUpProcess"/>
    <dgm:cxn modelId="{0B6B99DE-94E1-0B46-80B3-C63F7B9DAE30}" type="presParOf" srcId="{AAAFBCDA-76BB-4C4C-BA05-DA3DD5728875}" destId="{CDC51F90-145D-B945-B21A-578109F04DD6}" srcOrd="0" destOrd="0" presId="urn:microsoft.com/office/officeart/2009/3/layout/StepUpProcess"/>
    <dgm:cxn modelId="{9751A11D-95C5-FB4A-9F7A-6C5DFE90C0D4}" type="presParOf" srcId="{CDC51F90-145D-B945-B21A-578109F04DD6}" destId="{DE83CC25-B840-724C-AC51-2912EFCAB23C}" srcOrd="0" destOrd="0" presId="urn:microsoft.com/office/officeart/2009/3/layout/StepUpProcess"/>
    <dgm:cxn modelId="{A92128E0-2D0F-C84F-B504-6D112056C344}" type="presParOf" srcId="{CDC51F90-145D-B945-B21A-578109F04DD6}" destId="{1624EE8E-4B2E-1349-BB62-467214F70F5C}" srcOrd="1" destOrd="0" presId="urn:microsoft.com/office/officeart/2009/3/layout/StepUpProcess"/>
    <dgm:cxn modelId="{A4778453-408C-9043-82F6-6DC8505DFC47}" type="presParOf" srcId="{CDC51F90-145D-B945-B21A-578109F04DD6}" destId="{087930B0-951A-134B-BED0-44A185047C87}" srcOrd="2" destOrd="0" presId="urn:microsoft.com/office/officeart/2009/3/layout/StepUpProcess"/>
    <dgm:cxn modelId="{8FC6795D-6848-8844-A5DA-E80A9B67CA2B}" type="presParOf" srcId="{AAAFBCDA-76BB-4C4C-BA05-DA3DD5728875}" destId="{7A9F490B-9A68-C449-A362-E04D60603D4A}" srcOrd="1" destOrd="0" presId="urn:microsoft.com/office/officeart/2009/3/layout/StepUpProcess"/>
    <dgm:cxn modelId="{B96C7F7D-2A5D-6343-AD86-EEC79A4FC721}" type="presParOf" srcId="{7A9F490B-9A68-C449-A362-E04D60603D4A}" destId="{856026A8-6C31-BB46-B8D3-B20CCF118CA2}" srcOrd="0" destOrd="0" presId="urn:microsoft.com/office/officeart/2009/3/layout/StepUpProcess"/>
    <dgm:cxn modelId="{C21FB8A0-41E5-B24B-9585-79EB76DC95A0}" type="presParOf" srcId="{AAAFBCDA-76BB-4C4C-BA05-DA3DD5728875}" destId="{A1758CCC-EEB7-E543-8FB8-12F1D8D86D19}" srcOrd="2" destOrd="0" presId="urn:microsoft.com/office/officeart/2009/3/layout/StepUpProcess"/>
    <dgm:cxn modelId="{4E1D8A52-4FDE-BF41-9B76-EE297ADAD0EE}" type="presParOf" srcId="{A1758CCC-EEB7-E543-8FB8-12F1D8D86D19}" destId="{A2E764CA-B2CB-8047-8C33-9251DDA4E3D9}" srcOrd="0" destOrd="0" presId="urn:microsoft.com/office/officeart/2009/3/layout/StepUpProcess"/>
    <dgm:cxn modelId="{3AD2ACDD-F598-4146-85AF-56E532C8BD41}" type="presParOf" srcId="{A1758CCC-EEB7-E543-8FB8-12F1D8D86D19}" destId="{0C8FCDAE-EE22-2D46-9177-37481F5F5CA4}" srcOrd="1" destOrd="0" presId="urn:microsoft.com/office/officeart/2009/3/layout/StepUpProcess"/>
    <dgm:cxn modelId="{89ADA6B8-E844-AB41-B8F3-4DD6FE31C3BD}" type="presParOf" srcId="{A1758CCC-EEB7-E543-8FB8-12F1D8D86D19}" destId="{A31FAEC8-5EB0-3F4A-9C4C-41CAE8538B41}" srcOrd="2" destOrd="0" presId="urn:microsoft.com/office/officeart/2009/3/layout/StepUpProcess"/>
    <dgm:cxn modelId="{C0ABF7CA-DFC9-F141-AD63-A4412B05CE2F}" type="presParOf" srcId="{AAAFBCDA-76BB-4C4C-BA05-DA3DD5728875}" destId="{C1C37E20-D222-E44F-856F-C8978E7D2E59}" srcOrd="3" destOrd="0" presId="urn:microsoft.com/office/officeart/2009/3/layout/StepUpProcess"/>
    <dgm:cxn modelId="{E305BE34-E77D-3F4E-8AA5-3960FC7BAC4B}" type="presParOf" srcId="{C1C37E20-D222-E44F-856F-C8978E7D2E59}" destId="{10BCEF82-9886-DF4B-B3EA-CA474D2EF78C}" srcOrd="0" destOrd="0" presId="urn:microsoft.com/office/officeart/2009/3/layout/StepUpProcess"/>
    <dgm:cxn modelId="{15131FF7-322C-EF4F-B387-C2229F881FE4}" type="presParOf" srcId="{AAAFBCDA-76BB-4C4C-BA05-DA3DD5728875}" destId="{0492DA24-7DE0-D84E-A7CC-CA19917830E8}" srcOrd="4" destOrd="0" presId="urn:microsoft.com/office/officeart/2009/3/layout/StepUpProcess"/>
    <dgm:cxn modelId="{D857BA1B-C9AF-0B4F-81DC-15003B97553F}" type="presParOf" srcId="{0492DA24-7DE0-D84E-A7CC-CA19917830E8}" destId="{6657C092-4923-4243-99F6-76EBD1B8AEF9}" srcOrd="0" destOrd="0" presId="urn:microsoft.com/office/officeart/2009/3/layout/StepUpProcess"/>
    <dgm:cxn modelId="{C9735E0C-A457-3047-A489-589FDA5749A3}" type="presParOf" srcId="{0492DA24-7DE0-D84E-A7CC-CA19917830E8}" destId="{19BC222E-E357-B541-B350-FCC6F4F2468A}" srcOrd="1" destOrd="0" presId="urn:microsoft.com/office/officeart/2009/3/layout/StepUpProcess"/>
    <dgm:cxn modelId="{AA898C7A-9ADF-A743-8937-06D3284F0F3D}" type="presParOf" srcId="{0492DA24-7DE0-D84E-A7CC-CA19917830E8}" destId="{45FFE897-DB2D-2941-AEC6-958E97965C4B}" srcOrd="2" destOrd="0" presId="urn:microsoft.com/office/officeart/2009/3/layout/StepUpProcess"/>
    <dgm:cxn modelId="{B48B6203-E651-8840-838F-5D942297A087}" type="presParOf" srcId="{AAAFBCDA-76BB-4C4C-BA05-DA3DD5728875}" destId="{0B695AD6-0182-7744-AA4E-B8D390B4B61C}" srcOrd="5" destOrd="0" presId="urn:microsoft.com/office/officeart/2009/3/layout/StepUpProcess"/>
    <dgm:cxn modelId="{FBE3BEF2-007B-7740-AB9D-C8BE878EBE01}" type="presParOf" srcId="{0B695AD6-0182-7744-AA4E-B8D390B4B61C}" destId="{A6AAB4E5-904B-3049-BBB4-EE01263397CD}" srcOrd="0" destOrd="0" presId="urn:microsoft.com/office/officeart/2009/3/layout/StepUpProcess"/>
    <dgm:cxn modelId="{F0C72499-BC56-1644-9ED6-22CFE8A4E8FC}" type="presParOf" srcId="{AAAFBCDA-76BB-4C4C-BA05-DA3DD5728875}" destId="{06A37752-1B02-EB4A-8F90-512E85435FC6}" srcOrd="6" destOrd="0" presId="urn:microsoft.com/office/officeart/2009/3/layout/StepUpProcess"/>
    <dgm:cxn modelId="{FE28B81A-24C4-644A-BE35-F03C904C1E8A}" type="presParOf" srcId="{06A37752-1B02-EB4A-8F90-512E85435FC6}" destId="{73915136-A08D-7740-AEB0-CD5ACCB362DE}" srcOrd="0" destOrd="0" presId="urn:microsoft.com/office/officeart/2009/3/layout/StepUpProcess"/>
    <dgm:cxn modelId="{6A4F8F75-4FE2-4546-B600-66F6AECC70BA}" type="presParOf" srcId="{06A37752-1B02-EB4A-8F90-512E85435FC6}" destId="{28C4916D-11B9-BE47-AC59-E8E39491E916}" srcOrd="1" destOrd="0" presId="urn:microsoft.com/office/officeart/2009/3/layout/StepUpProcess"/>
    <dgm:cxn modelId="{61120314-D0AC-D44A-B1DC-99D6A0424D76}" type="presParOf" srcId="{06A37752-1B02-EB4A-8F90-512E85435FC6}" destId="{1696FA17-692E-AA49-B830-D0E732427C2F}" srcOrd="2" destOrd="0" presId="urn:microsoft.com/office/officeart/2009/3/layout/StepUpProcess"/>
    <dgm:cxn modelId="{47AE0E2C-DB06-0A48-B6FE-818A5950D66F}" type="presParOf" srcId="{AAAFBCDA-76BB-4C4C-BA05-DA3DD5728875}" destId="{707B7F49-D0AB-9C47-9769-4B7A9B4F76ED}" srcOrd="7" destOrd="0" presId="urn:microsoft.com/office/officeart/2009/3/layout/StepUpProcess"/>
    <dgm:cxn modelId="{497B5A75-9D60-B340-AC57-A8D6F1714706}" type="presParOf" srcId="{707B7F49-D0AB-9C47-9769-4B7A9B4F76ED}" destId="{AC605319-C176-5F4D-BB48-D3912E6778F3}" srcOrd="0" destOrd="0" presId="urn:microsoft.com/office/officeart/2009/3/layout/StepUpProcess"/>
    <dgm:cxn modelId="{6B85EB36-36CD-F244-9A73-60BB5C40DE3D}" type="presParOf" srcId="{AAAFBCDA-76BB-4C4C-BA05-DA3DD5728875}" destId="{D022658E-76BB-A049-9F99-83C95717786F}" srcOrd="8" destOrd="0" presId="urn:microsoft.com/office/officeart/2009/3/layout/StepUpProcess"/>
    <dgm:cxn modelId="{8CE433EF-1A40-A74F-B972-1AC2C2A6D747}" type="presParOf" srcId="{D022658E-76BB-A049-9F99-83C95717786F}" destId="{8DB1D9CB-8FF8-6E45-9E0E-FE8FD778C2E1}" srcOrd="0" destOrd="0" presId="urn:microsoft.com/office/officeart/2009/3/layout/StepUpProcess"/>
    <dgm:cxn modelId="{CD0FB7E3-464D-834B-B8B0-B41B411C57A1}" type="presParOf" srcId="{D022658E-76BB-A049-9F99-83C95717786F}" destId="{7F891886-CEE1-2543-9C6C-A8E4BCF0AB54}" srcOrd="1" destOrd="0" presId="urn:microsoft.com/office/officeart/2009/3/layout/StepUpProcess"/>
    <dgm:cxn modelId="{74462723-7A0F-1B4C-BEDC-1AAF1ACEDFBA}" type="presParOf" srcId="{D022658E-76BB-A049-9F99-83C95717786F}" destId="{F816621A-2BCC-5343-9ABF-CE27D50FAA25}" srcOrd="2" destOrd="0" presId="urn:microsoft.com/office/officeart/2009/3/layout/StepUpProcess"/>
    <dgm:cxn modelId="{C64A1455-4641-224F-A382-2F3B94D0CCEA}" type="presParOf" srcId="{AAAFBCDA-76BB-4C4C-BA05-DA3DD5728875}" destId="{13EB2486-9AF6-7A41-8FE2-5686BC515A5D}" srcOrd="9" destOrd="0" presId="urn:microsoft.com/office/officeart/2009/3/layout/StepUpProcess"/>
    <dgm:cxn modelId="{1F9D8DB2-C988-D24B-BAFD-E5E5F12FE06F}" type="presParOf" srcId="{13EB2486-9AF6-7A41-8FE2-5686BC515A5D}" destId="{E509BB46-31EE-8545-9361-5C52223F36A8}" srcOrd="0" destOrd="0" presId="urn:microsoft.com/office/officeart/2009/3/layout/StepUpProcess"/>
    <dgm:cxn modelId="{B7779BA1-44EB-5248-BDC1-D0918B202C39}" type="presParOf" srcId="{AAAFBCDA-76BB-4C4C-BA05-DA3DD5728875}" destId="{D44E3821-C9F8-2F4C-B616-2745054669BE}" srcOrd="10" destOrd="0" presId="urn:microsoft.com/office/officeart/2009/3/layout/StepUpProcess"/>
    <dgm:cxn modelId="{6A8B376F-E15D-6D42-8ED2-D3AD1B28B925}" type="presParOf" srcId="{D44E3821-C9F8-2F4C-B616-2745054669BE}" destId="{04A77D62-25A4-9D45-B645-9E30B2E77687}" srcOrd="0" destOrd="0" presId="urn:microsoft.com/office/officeart/2009/3/layout/StepUpProcess"/>
    <dgm:cxn modelId="{0DC8A2EE-6EC2-0D40-990E-ECAEE906F1D0}" type="presParOf" srcId="{D44E3821-C9F8-2F4C-B616-2745054669BE}" destId="{00E01E9A-8E60-6042-821E-8D09CCD82C8C}" srcOrd="1" destOrd="0" presId="urn:microsoft.com/office/officeart/2009/3/layout/StepUpProcess"/>
    <dgm:cxn modelId="{42568820-245F-4B4A-906F-CF33CA05548B}" type="presParOf" srcId="{D44E3821-C9F8-2F4C-B616-2745054669BE}" destId="{D83AB086-DF3B-C94B-AD48-8D145DE039AF}" srcOrd="2" destOrd="0" presId="urn:microsoft.com/office/officeart/2009/3/layout/StepUpProcess"/>
    <dgm:cxn modelId="{A294F057-3A45-9542-90E8-A77A2DEED239}" type="presParOf" srcId="{AAAFBCDA-76BB-4C4C-BA05-DA3DD5728875}" destId="{6FFA837B-76B0-8E41-915A-13270E99C588}" srcOrd="11" destOrd="0" presId="urn:microsoft.com/office/officeart/2009/3/layout/StepUpProcess"/>
    <dgm:cxn modelId="{649C7F91-B278-2643-8466-907B4C615307}" type="presParOf" srcId="{6FFA837B-76B0-8E41-915A-13270E99C588}" destId="{6B9F945B-7E78-BD4F-A042-A778C34DDAF4}" srcOrd="0" destOrd="0" presId="urn:microsoft.com/office/officeart/2009/3/layout/StepUpProcess"/>
    <dgm:cxn modelId="{28F68883-35BE-1644-8F86-D340DE1E5AE8}" type="presParOf" srcId="{AAAFBCDA-76BB-4C4C-BA05-DA3DD5728875}" destId="{19E00D1F-9FE8-8E4A-8EAC-3F52CBAC0B7C}" srcOrd="12" destOrd="0" presId="urn:microsoft.com/office/officeart/2009/3/layout/StepUpProcess"/>
    <dgm:cxn modelId="{C049C1E4-DE53-3C4E-9CB0-C29AAFEB05BB}" type="presParOf" srcId="{19E00D1F-9FE8-8E4A-8EAC-3F52CBAC0B7C}" destId="{2DAC6F55-6BF3-D44B-9FF8-B1831AAA6F53}" srcOrd="0" destOrd="0" presId="urn:microsoft.com/office/officeart/2009/3/layout/StepUpProcess"/>
    <dgm:cxn modelId="{335384B7-8D37-3E48-AFF6-E1B22B94B55F}" type="presParOf" srcId="{19E00D1F-9FE8-8E4A-8EAC-3F52CBAC0B7C}" destId="{534AC16F-F041-384D-A5D2-F0EA3A16A94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3CC25-B840-724C-AC51-2912EFCAB23C}">
      <dsp:nvSpPr>
        <dsp:cNvPr id="0" name=""/>
        <dsp:cNvSpPr/>
      </dsp:nvSpPr>
      <dsp:spPr>
        <a:xfrm rot="5400000">
          <a:off x="298661" y="2295337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4EE8E-4B2E-1349-BB62-467214F70F5C}">
      <dsp:nvSpPr>
        <dsp:cNvPr id="0" name=""/>
        <dsp:cNvSpPr/>
      </dsp:nvSpPr>
      <dsp:spPr>
        <a:xfrm>
          <a:off x="150879" y="2735494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Research healthcare data</a:t>
          </a:r>
        </a:p>
      </dsp:txBody>
      <dsp:txXfrm>
        <a:off x="150879" y="2735494"/>
        <a:ext cx="1329976" cy="1165802"/>
      </dsp:txXfrm>
    </dsp:sp>
    <dsp:sp modelId="{087930B0-951A-134B-BED0-44A185047C87}">
      <dsp:nvSpPr>
        <dsp:cNvPr id="0" name=""/>
        <dsp:cNvSpPr/>
      </dsp:nvSpPr>
      <dsp:spPr>
        <a:xfrm>
          <a:off x="1229916" y="2186881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764CA-B2CB-8047-8C33-9251DDA4E3D9}">
      <dsp:nvSpPr>
        <dsp:cNvPr id="0" name=""/>
        <dsp:cNvSpPr/>
      </dsp:nvSpPr>
      <dsp:spPr>
        <a:xfrm rot="5400000">
          <a:off x="1926812" y="1892450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FCDAE-EE22-2D46-9177-37481F5F5CA4}">
      <dsp:nvSpPr>
        <dsp:cNvPr id="0" name=""/>
        <dsp:cNvSpPr/>
      </dsp:nvSpPr>
      <dsp:spPr>
        <a:xfrm>
          <a:off x="1779030" y="2332607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Load datasets to S3</a:t>
          </a:r>
        </a:p>
      </dsp:txBody>
      <dsp:txXfrm>
        <a:off x="1779030" y="2332607"/>
        <a:ext cx="1329976" cy="1165802"/>
      </dsp:txXfrm>
    </dsp:sp>
    <dsp:sp modelId="{A31FAEC8-5EB0-3F4A-9C4C-41CAE8538B41}">
      <dsp:nvSpPr>
        <dsp:cNvPr id="0" name=""/>
        <dsp:cNvSpPr/>
      </dsp:nvSpPr>
      <dsp:spPr>
        <a:xfrm>
          <a:off x="2858067" y="1783994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7C092-4923-4243-99F6-76EBD1B8AEF9}">
      <dsp:nvSpPr>
        <dsp:cNvPr id="0" name=""/>
        <dsp:cNvSpPr/>
      </dsp:nvSpPr>
      <dsp:spPr>
        <a:xfrm rot="5400000">
          <a:off x="3554963" y="1489562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C222E-E357-B541-B350-FCC6F4F2468A}">
      <dsp:nvSpPr>
        <dsp:cNvPr id="0" name=""/>
        <dsp:cNvSpPr/>
      </dsp:nvSpPr>
      <dsp:spPr>
        <a:xfrm>
          <a:off x="3407180" y="1929719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Clean &amp; format datasets</a:t>
          </a:r>
        </a:p>
      </dsp:txBody>
      <dsp:txXfrm>
        <a:off x="3407180" y="1929719"/>
        <a:ext cx="1329976" cy="1165802"/>
      </dsp:txXfrm>
    </dsp:sp>
    <dsp:sp modelId="{45FFE897-DB2D-2941-AEC6-958E97965C4B}">
      <dsp:nvSpPr>
        <dsp:cNvPr id="0" name=""/>
        <dsp:cNvSpPr/>
      </dsp:nvSpPr>
      <dsp:spPr>
        <a:xfrm>
          <a:off x="4486218" y="1381106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15136-A08D-7740-AEB0-CD5ACCB362DE}">
      <dsp:nvSpPr>
        <dsp:cNvPr id="0" name=""/>
        <dsp:cNvSpPr/>
      </dsp:nvSpPr>
      <dsp:spPr>
        <a:xfrm rot="5400000">
          <a:off x="5183113" y="1086675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4916D-11B9-BE47-AC59-E8E39491E916}">
      <dsp:nvSpPr>
        <dsp:cNvPr id="0" name=""/>
        <dsp:cNvSpPr/>
      </dsp:nvSpPr>
      <dsp:spPr>
        <a:xfrm>
          <a:off x="5035331" y="1526832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Merge datasets</a:t>
          </a:r>
        </a:p>
      </dsp:txBody>
      <dsp:txXfrm>
        <a:off x="5035331" y="1526832"/>
        <a:ext cx="1329976" cy="1165802"/>
      </dsp:txXfrm>
    </dsp:sp>
    <dsp:sp modelId="{1696FA17-692E-AA49-B830-D0E732427C2F}">
      <dsp:nvSpPr>
        <dsp:cNvPr id="0" name=""/>
        <dsp:cNvSpPr/>
      </dsp:nvSpPr>
      <dsp:spPr>
        <a:xfrm>
          <a:off x="6114368" y="978219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1D9CB-8FF8-6E45-9E0E-FE8FD778C2E1}">
      <dsp:nvSpPr>
        <dsp:cNvPr id="0" name=""/>
        <dsp:cNvSpPr/>
      </dsp:nvSpPr>
      <dsp:spPr>
        <a:xfrm rot="5400000">
          <a:off x="6811264" y="683787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91886-CEE1-2543-9C6C-A8E4BCF0AB54}">
      <dsp:nvSpPr>
        <dsp:cNvPr id="0" name=""/>
        <dsp:cNvSpPr/>
      </dsp:nvSpPr>
      <dsp:spPr>
        <a:xfrm>
          <a:off x="6663482" y="1123944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Analysis of datasets</a:t>
          </a:r>
          <a:endParaRPr lang="en-US" sz="1900" kern="1200" dirty="0"/>
        </a:p>
      </dsp:txBody>
      <dsp:txXfrm>
        <a:off x="6663482" y="1123944"/>
        <a:ext cx="1329976" cy="1165802"/>
      </dsp:txXfrm>
    </dsp:sp>
    <dsp:sp modelId="{F816621A-2BCC-5343-9ABF-CE27D50FAA25}">
      <dsp:nvSpPr>
        <dsp:cNvPr id="0" name=""/>
        <dsp:cNvSpPr/>
      </dsp:nvSpPr>
      <dsp:spPr>
        <a:xfrm>
          <a:off x="7742519" y="575331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77D62-25A4-9D45-B645-9E30B2E77687}">
      <dsp:nvSpPr>
        <dsp:cNvPr id="0" name=""/>
        <dsp:cNvSpPr/>
      </dsp:nvSpPr>
      <dsp:spPr>
        <a:xfrm rot="5400000">
          <a:off x="8439415" y="280900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01E9A-8E60-6042-821E-8D09CCD82C8C}">
      <dsp:nvSpPr>
        <dsp:cNvPr id="0" name=""/>
        <dsp:cNvSpPr/>
      </dsp:nvSpPr>
      <dsp:spPr>
        <a:xfrm>
          <a:off x="8291632" y="721057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Findings</a:t>
          </a:r>
          <a:r>
            <a:rPr lang="en-US" sz="1900" kern="1200" dirty="0"/>
            <a:t> </a:t>
          </a:r>
        </a:p>
      </dsp:txBody>
      <dsp:txXfrm>
        <a:off x="8291632" y="721057"/>
        <a:ext cx="1329976" cy="1165802"/>
      </dsp:txXfrm>
    </dsp:sp>
    <dsp:sp modelId="{D83AB086-DF3B-C94B-AD48-8D145DE039AF}">
      <dsp:nvSpPr>
        <dsp:cNvPr id="0" name=""/>
        <dsp:cNvSpPr/>
      </dsp:nvSpPr>
      <dsp:spPr>
        <a:xfrm>
          <a:off x="9370670" y="172444"/>
          <a:ext cx="250938" cy="250938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C6F55-6BF3-D44B-9FF8-B1831AAA6F53}">
      <dsp:nvSpPr>
        <dsp:cNvPr id="0" name=""/>
        <dsp:cNvSpPr/>
      </dsp:nvSpPr>
      <dsp:spPr>
        <a:xfrm rot="5400000">
          <a:off x="10067565" y="-121987"/>
          <a:ext cx="885323" cy="147315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AC16F-F041-384D-A5D2-F0EA3A16A94C}">
      <dsp:nvSpPr>
        <dsp:cNvPr id="0" name=""/>
        <dsp:cNvSpPr/>
      </dsp:nvSpPr>
      <dsp:spPr>
        <a:xfrm>
          <a:off x="9919783" y="318169"/>
          <a:ext cx="1329976" cy="116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Conclusion</a:t>
          </a:r>
        </a:p>
      </dsp:txBody>
      <dsp:txXfrm>
        <a:off x="9919783" y="318169"/>
        <a:ext cx="1329976" cy="1165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6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2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4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245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5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5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9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7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2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5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07A3-8293-C640-A091-350C3EFFF6E6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F4AE0-3366-654C-9D5F-97BF4E67F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36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92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  <p:sldLayoutId id="2147485104" r:id="rId13"/>
    <p:sldLayoutId id="2147485105" r:id="rId14"/>
    <p:sldLayoutId id="2147485106" r:id="rId15"/>
    <p:sldLayoutId id="2147485107" r:id="rId16"/>
    <p:sldLayoutId id="21474851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openxmlformats.org/officeDocument/2006/relationships/image" Target="../media/image10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A651-CF49-C546-85CA-6BABCE845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7251"/>
            <a:ext cx="7872413" cy="3360419"/>
          </a:xfrm>
        </p:spPr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Healthcare Data analysis</a:t>
            </a:r>
            <a:br>
              <a:rPr lang="en-US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r>
              <a:rPr lang="en-US" sz="2800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(Based on Medicare Data)</a:t>
            </a:r>
            <a:br>
              <a:rPr lang="en-US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</a:br>
            <a:endParaRPr lang="en-US" sz="2400" dirty="0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9B01D-7BE8-914E-97D5-E0502FADA220}"/>
              </a:ext>
            </a:extLst>
          </p:cNvPr>
          <p:cNvSpPr txBox="1"/>
          <p:nvPr/>
        </p:nvSpPr>
        <p:spPr>
          <a:xfrm>
            <a:off x="4000500" y="4657725"/>
            <a:ext cx="775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R-PYTHONS</a:t>
            </a: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Julie John</a:t>
            </a: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Khushboo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Shah, Roopa Reddy, Siva S, Victor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20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6D4B-CCB2-BB4D-AE78-4F82FCD2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57802"/>
            <a:ext cx="10515600" cy="35283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8C438-1466-9140-8854-7F2FD7490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526" y="4662107"/>
            <a:ext cx="10515600" cy="208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9523C-2A5C-8943-83B2-C3E082CD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9021"/>
            <a:ext cx="5930900" cy="39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AF8B-D82E-3046-812C-2DB4BAF53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9" y="18256"/>
            <a:ext cx="10515600" cy="79361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Data Cleanup process – Hospital General Information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2D55F-E5E8-D944-8804-1196DF9B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71" y="911225"/>
            <a:ext cx="10515600" cy="4351338"/>
          </a:xfrm>
        </p:spPr>
        <p:txBody>
          <a:bodyPr/>
          <a:lstStyle/>
          <a:p>
            <a:r>
              <a:rPr lang="en-US" sz="1800" dirty="0"/>
              <a:t>Troubleshooting </a:t>
            </a:r>
            <a:r>
              <a:rPr lang="en-US" sz="1800" dirty="0" err="1"/>
              <a:t>UnicodeDecodeError</a:t>
            </a:r>
            <a:r>
              <a:rPr lang="en-US" sz="1800" dirty="0"/>
              <a:t> using LibreOffice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4479E-342F-9E43-82BF-CFFCBCBCF325}"/>
              </a:ext>
            </a:extLst>
          </p:cNvPr>
          <p:cNvSpPr/>
          <p:nvPr/>
        </p:nvSpPr>
        <p:spPr>
          <a:xfrm>
            <a:off x="646092" y="1251070"/>
            <a:ext cx="9872354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 err="1">
                <a:effectLst/>
                <a:latin typeface="Courier" pitchFamily="2" charset="0"/>
              </a:rPr>
              <a:t>UnicodeDecodeError</a:t>
            </a:r>
            <a:r>
              <a:rPr lang="en-US" sz="1400" b="0" i="0" dirty="0">
                <a:effectLst/>
                <a:latin typeface="Courier" pitchFamily="2" charset="0"/>
              </a:rPr>
              <a:t>: 'utf-8' codec can't decode byte 0x92 in position 11: invalid start byte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5B2EC0B-D1DC-A341-BCD8-F3A906A7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2" y="1658207"/>
            <a:ext cx="9963150" cy="781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82A96-E9B7-B647-8254-A7AC7F63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2" y="2539302"/>
            <a:ext cx="4365366" cy="4158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3E124-BC09-894E-A90A-BFC95A5F30BA}"/>
              </a:ext>
            </a:extLst>
          </p:cNvPr>
          <p:cNvSpPr txBox="1"/>
          <p:nvPr/>
        </p:nvSpPr>
        <p:spPr>
          <a:xfrm>
            <a:off x="5167464" y="2624309"/>
            <a:ext cx="497266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columns in the consolidated dataset had "Not Available" values and the rows containing these values were deleted.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Column names were shortened to exclude "national compare" which is redundant among all columns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3B65-44D6-294A-BF66-F6E95DED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on Hospital Overall Rating 2019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3CE4437E-07E7-614A-A262-DE72EF303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" y="1813709"/>
            <a:ext cx="6555179" cy="3708317"/>
          </a:xfrm>
          <a:ln w="28575">
            <a:solidFill>
              <a:schemeClr val="tx1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570C8-3D12-8A47-83E8-481DEDC9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52" y="1813709"/>
            <a:ext cx="5332021" cy="4381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064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5E7E-2AF4-F143-881B-0129B780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hospitals rated from 2016-2019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66D2CCC-23F1-AA49-A933-BC0214575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060" y="1825624"/>
            <a:ext cx="7172696" cy="4824557"/>
          </a:xfrm>
        </p:spPr>
      </p:pic>
    </p:spTree>
    <p:extLst>
      <p:ext uri="{BB962C8B-B14F-4D97-AF65-F5344CB8AC3E}">
        <p14:creationId xmlns:p14="http://schemas.microsoft.com/office/powerpoint/2010/main" val="147992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DA1-84B9-2044-AF52-6565CD9F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63"/>
            <a:ext cx="10515600" cy="5017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Hospitals rated on individual parameters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AA32B1-FFF3-DF4D-B738-2F0D20258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36" y="681037"/>
            <a:ext cx="5295748" cy="327344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18027-FCE6-934D-A66B-83B7975B4017}"/>
              </a:ext>
            </a:extLst>
          </p:cNvPr>
          <p:cNvSpPr txBox="1"/>
          <p:nvPr/>
        </p:nvSpPr>
        <p:spPr>
          <a:xfrm>
            <a:off x="1098791" y="726710"/>
            <a:ext cx="3170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Effectiveness of care ratings from 2016 to 2019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BDE959-91EF-F44B-B2C7-53625D9A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681037"/>
            <a:ext cx="5570187" cy="3178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248822-3396-1445-974A-607B22961B8C}"/>
              </a:ext>
            </a:extLst>
          </p:cNvPr>
          <p:cNvSpPr txBox="1"/>
          <p:nvPr/>
        </p:nvSpPr>
        <p:spPr>
          <a:xfrm>
            <a:off x="7170715" y="720806"/>
            <a:ext cx="3170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Timeliness of care ratings from 2016 to 2019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4DFDB-7068-234F-90B6-EB8790FBB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882927"/>
            <a:ext cx="5078021" cy="2924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B59300-B05C-B14B-BF56-D2EF265CEF89}"/>
              </a:ext>
            </a:extLst>
          </p:cNvPr>
          <p:cNvSpPr txBox="1"/>
          <p:nvPr/>
        </p:nvSpPr>
        <p:spPr>
          <a:xfrm>
            <a:off x="1098791" y="3899250"/>
            <a:ext cx="3170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Patient Experience ratings from 2016 to 2019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26C531-7D70-AB49-8974-8308D8B7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3899250"/>
            <a:ext cx="5499925" cy="28518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1A99E1-686E-8D41-A68C-6241AAD8501F}"/>
              </a:ext>
            </a:extLst>
          </p:cNvPr>
          <p:cNvSpPr txBox="1"/>
          <p:nvPr/>
        </p:nvSpPr>
        <p:spPr>
          <a:xfrm>
            <a:off x="7477498" y="3897271"/>
            <a:ext cx="3170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Readmission ratings from 2016 to 2019</a:t>
            </a:r>
          </a:p>
        </p:txBody>
      </p:sp>
    </p:spTree>
    <p:extLst>
      <p:ext uri="{BB962C8B-B14F-4D97-AF65-F5344CB8AC3E}">
        <p14:creationId xmlns:p14="http://schemas.microsoft.com/office/powerpoint/2010/main" val="101903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3C49-1938-4C8D-AF08-1FBA24BA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6C0F-A6AC-462E-BD8C-DB6BDF0A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2336873"/>
            <a:ext cx="9694742" cy="3599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AWS S3 Object Type Storage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Created a new bucket name “gt-data-analysis-2020”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Created bucket policy and custom policy attached it to a IAM User </a:t>
            </a:r>
            <a:r>
              <a:rPr lang="en-US" dirty="0" err="1">
                <a:solidFill>
                  <a:schemeClr val="bg1"/>
                </a:solidFill>
              </a:rPr>
              <a:t>Gtech</a:t>
            </a:r>
            <a:r>
              <a:rPr lang="en-US" dirty="0">
                <a:solidFill>
                  <a:schemeClr val="bg1"/>
                </a:solidFill>
              </a:rPr>
              <a:t> User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Gave Programmatic access to the user and download the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 access and secret key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Configured the Key in config.py, used boto3 to establish a connection to s3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0AC9B-3650-425C-B58B-5EF7C3E5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4" y="4750381"/>
            <a:ext cx="8788654" cy="18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Data Analysis – </a:t>
            </a:r>
            <a:r>
              <a:rPr lang="en-US" sz="2400" dirty="0"/>
              <a:t>Five Star Rated Hospitals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4383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Hospital Data Analysis based on proprietorship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Observation: No of five star rated hospitals are more for private hospitals.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6F581-3FB7-4FED-9B41-D9DE4581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8" y="3040285"/>
            <a:ext cx="7624632" cy="35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Data Analysis – </a:t>
            </a:r>
            <a:r>
              <a:rPr lang="en-US" sz="2400" dirty="0"/>
              <a:t>Five Star Rated Hospitals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4383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Hospital Data contains Hospital Name, Address and score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Step1. Filter the hospital data for “5” star rating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3C81F-0044-4F70-B0DC-3B043E2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8" y="2890972"/>
            <a:ext cx="7001822" cy="38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Data Analysis – </a:t>
            </a:r>
            <a:r>
              <a:rPr lang="en-US" sz="2400" dirty="0"/>
              <a:t>Five Star Rated Hospitals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4383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Hospital Data Analysis based on proprietorship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Observation: No of five star rated hospitals are more for private hospitals.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6F581-3FB7-4FED-9B41-D9DE4581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8" y="3040285"/>
            <a:ext cx="7624632" cy="35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2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Data Analysis – </a:t>
            </a:r>
            <a:r>
              <a:rPr lang="en-US" sz="2400" dirty="0"/>
              <a:t>Five Star Rated Hospitals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4383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Hospital Data contains Hospital Name, Address and score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Step2. Get the geocode Lat Lon co-ordinates using google API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740D-9F5B-49D5-9145-A5B593B3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039350"/>
            <a:ext cx="9069613" cy="25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A7BD-204A-214D-9FB6-C6F19DB1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 of  the 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C192F-0408-574E-8E03-5A8C97D72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Essence of the Analysis </a:t>
            </a:r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To study and analyze if there is any correlation between quality of healthcare (using MIPS and Hospital Rating by Medicare as basis of comparison) and various parameters.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Use of the Analysis </a:t>
            </a:r>
            <a:r>
              <a:rPr lang="en-US" b="1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</a:rPr>
              <a:t>We are going to Expand implications of the analysis in real world scenario.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9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F1F0-2886-B646-836A-164B7CB7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Mortality-Death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A810-0441-024D-8F3F-E5413474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4D7D9-DCD0-D34E-A786-19D8D99E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3" y="1971675"/>
            <a:ext cx="9429750" cy="47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6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0883-F40E-C745-84C0-0E33720D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Analysis - Reasons for Death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23DB-4454-224F-B555-722A7CCA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727556" cy="35993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TOP THREE REASONS: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Collapsed lung due to medical treatment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Broken hip from a fall after surgery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Pressure sores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50BE6-065D-B84E-AC8A-7B5ED20C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81" y="2196196"/>
            <a:ext cx="7135096" cy="42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Data Analysis – </a:t>
            </a:r>
            <a:r>
              <a:rPr lang="en-US" sz="2400" dirty="0"/>
              <a:t>Five Star Rated Hospitals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4383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Hospital Data contains Hospital Name, Address and score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Step3. Build Coordinates, and Load the marker layer using GMAPS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D7A98-A732-422E-BBFA-C92EC3DA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31938"/>
            <a:ext cx="755969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b="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E56C-A84E-9240-A580-9BC25715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D072-1AB3-F84A-B0B4-807F29DA2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163" y="2471737"/>
            <a:ext cx="5221515" cy="34644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</a:t>
            </a:r>
            <a:r>
              <a:rPr lang="en-US" b="1" u="sng" dirty="0">
                <a:solidFill>
                  <a:schemeClr val="bg1"/>
                </a:solidFill>
              </a:rPr>
              <a:t>Potential</a:t>
            </a:r>
          </a:p>
          <a:p>
            <a:r>
              <a:rPr lang="en-US" dirty="0">
                <a:solidFill>
                  <a:schemeClr val="bg1"/>
                </a:solidFill>
              </a:rPr>
              <a:t>These datasets could be analyzed further using  more attributes to get more insight and link Physician and Hospital datasets.</a:t>
            </a:r>
          </a:p>
          <a:p>
            <a:r>
              <a:rPr lang="en-US" dirty="0">
                <a:solidFill>
                  <a:schemeClr val="bg1"/>
                </a:solidFill>
              </a:rPr>
              <a:t>A model can be created based on the Analysis which could help physicians to improve their MIPS score and tie them to other reviews like Google, Yelp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7C598-41DA-7544-BFC5-DE042BC55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3587" y="2471737"/>
            <a:ext cx="6015037" cy="34644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</a:t>
            </a:r>
            <a:r>
              <a:rPr lang="en-US" b="1" u="sng" dirty="0">
                <a:solidFill>
                  <a:schemeClr val="bg1"/>
                </a:solidFill>
              </a:rPr>
              <a:t>Limitations</a:t>
            </a:r>
          </a:p>
          <a:p>
            <a:r>
              <a:rPr lang="en-US" dirty="0">
                <a:solidFill>
                  <a:schemeClr val="bg1"/>
                </a:solidFill>
              </a:rPr>
              <a:t>Data is not available for Physicians years for year over year trend analysis</a:t>
            </a:r>
          </a:p>
          <a:p>
            <a:r>
              <a:rPr lang="en-US" dirty="0">
                <a:solidFill>
                  <a:schemeClr val="bg1"/>
                </a:solidFill>
              </a:rPr>
              <a:t>Just specific to Data collected by Medicare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8F2D-5A81-2847-B34E-BA0E425E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9AC4-7220-9D48-A3F1-1D84FB27D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2336873"/>
            <a:ext cx="9965569" cy="35993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Is there a change in trend of ratings of hospitals?</a:t>
            </a:r>
          </a:p>
          <a:p>
            <a:r>
              <a:rPr lang="en-US" dirty="0">
                <a:solidFill>
                  <a:schemeClr val="bg1"/>
                </a:solidFill>
              </a:rPr>
              <a:t>Is there a change in trend of ratings for the individual parameters used for hospital rating?</a:t>
            </a:r>
          </a:p>
          <a:p>
            <a:r>
              <a:rPr lang="en-US" dirty="0">
                <a:solidFill>
                  <a:schemeClr val="bg1"/>
                </a:solidFill>
              </a:rPr>
              <a:t>Relationship in proprietorship of hospitals ?</a:t>
            </a:r>
          </a:p>
          <a:p>
            <a:r>
              <a:rPr lang="en-US" dirty="0">
                <a:solidFill>
                  <a:schemeClr val="bg1"/>
                </a:solidFill>
              </a:rPr>
              <a:t>Are the death/mortality rate changing?</a:t>
            </a:r>
          </a:p>
          <a:p>
            <a:r>
              <a:rPr lang="en-US" dirty="0">
                <a:solidFill>
                  <a:schemeClr val="bg1"/>
                </a:solidFill>
              </a:rPr>
              <a:t>Is there any trend in quality of Healthcare provided and its location(State)? </a:t>
            </a:r>
          </a:p>
          <a:p>
            <a:r>
              <a:rPr lang="en-US" dirty="0">
                <a:solidFill>
                  <a:schemeClr val="bg1"/>
                </a:solidFill>
              </a:rPr>
              <a:t>Does experience, gender, </a:t>
            </a:r>
            <a:r>
              <a:rPr lang="en-US" dirty="0" err="1">
                <a:solidFill>
                  <a:schemeClr val="bg1"/>
                </a:solidFill>
              </a:rPr>
              <a:t>speciality</a:t>
            </a:r>
            <a:r>
              <a:rPr lang="en-US" dirty="0">
                <a:solidFill>
                  <a:schemeClr val="bg1"/>
                </a:solidFill>
              </a:rPr>
              <a:t> impact the quality of Healthcare provided?</a:t>
            </a:r>
          </a:p>
        </p:txBody>
      </p:sp>
    </p:spTree>
    <p:extLst>
      <p:ext uri="{BB962C8B-B14F-4D97-AF65-F5344CB8AC3E}">
        <p14:creationId xmlns:p14="http://schemas.microsoft.com/office/powerpoint/2010/main" val="237058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D79A-9A10-3540-BD77-928BF887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Flow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E6EB390-6BB8-574C-9A8C-CB12C036D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685641"/>
              </p:ext>
            </p:extLst>
          </p:nvPr>
        </p:nvGraphicFramePr>
        <p:xfrm>
          <a:off x="468748" y="2599363"/>
          <a:ext cx="11254504" cy="407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631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EE6A-EF24-F545-A82C-A830F155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Physician Data Analysis – </a:t>
            </a:r>
            <a:r>
              <a:rPr lang="en-US" sz="2400"/>
              <a:t>based on </a:t>
            </a:r>
            <a:r>
              <a:rPr lang="en-US"/>
              <a:t>State</a:t>
            </a:r>
            <a:endParaRPr lang="en-US" dirty="0"/>
          </a:p>
        </p:txBody>
      </p:sp>
      <p:pic>
        <p:nvPicPr>
          <p:cNvPr id="7" name="Content Placeholder 6" descr="A picture containing fence&#10;&#10;Description automatically generated">
            <a:extLst>
              <a:ext uri="{FF2B5EF4-FFF2-40B4-BE49-F238E27FC236}">
                <a16:creationId xmlns:a16="http://schemas.microsoft.com/office/drawing/2014/main" id="{75CBE871-1BE9-43EB-89B5-53AA3EA96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523" y="1954993"/>
            <a:ext cx="11852953" cy="2979506"/>
          </a:xfr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D5C8072-FC50-496D-A164-D056D11E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 90.617209 MN 89.509295 ND 88.888249 ME 86.630244 UT 86.010284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5B09BBF-5862-4047-927B-03EF2B411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78025"/>
              </p:ext>
            </p:extLst>
          </p:nvPr>
        </p:nvGraphicFramePr>
        <p:xfrm>
          <a:off x="680321" y="5206108"/>
          <a:ext cx="2263062" cy="142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Worksheet" r:id="rId4" imgW="1758962" imgH="1111155" progId="Excel.Sheet.12">
                  <p:embed/>
                </p:oleObj>
              </mc:Choice>
              <mc:Fallback>
                <p:oleObj name="Worksheet" r:id="rId4" imgW="1758962" imgH="1111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321" y="5206108"/>
                        <a:ext cx="2263062" cy="142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9EFF604-4E32-4EA5-98A1-5B4CA7ADD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079798"/>
              </p:ext>
            </p:extLst>
          </p:nvPr>
        </p:nvGraphicFramePr>
        <p:xfrm>
          <a:off x="7429750" y="5102007"/>
          <a:ext cx="2692436" cy="153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Worksheet" r:id="rId6" imgW="2597014" imgH="1479425" progId="Excel.Sheet.12">
                  <p:embed/>
                </p:oleObj>
              </mc:Choice>
              <mc:Fallback>
                <p:oleObj name="Worksheet" r:id="rId6" imgW="2597014" imgH="14794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9750" y="5102007"/>
                        <a:ext cx="2692436" cy="1533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E157755-6902-48B1-8F4B-4478C19EEA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527705"/>
              </p:ext>
            </p:extLst>
          </p:nvPr>
        </p:nvGraphicFramePr>
        <p:xfrm>
          <a:off x="3874927" y="5206108"/>
          <a:ext cx="2516328" cy="142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Worksheet" r:id="rId8" imgW="1955849" imgH="1111155" progId="Excel.Sheet.12">
                  <p:embed/>
                </p:oleObj>
              </mc:Choice>
              <mc:Fallback>
                <p:oleObj name="Worksheet" r:id="rId8" imgW="1955849" imgH="1111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74927" y="5206108"/>
                        <a:ext cx="2516328" cy="142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528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Physician Data Analysis – </a:t>
            </a:r>
            <a:r>
              <a:rPr lang="en-US" sz="2400" dirty="0"/>
              <a:t>based on Gender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Hypothesis</a:t>
            </a:r>
          </a:p>
          <a:p>
            <a:r>
              <a:rPr lang="en-US" dirty="0">
                <a:solidFill>
                  <a:schemeClr val="bg1"/>
                </a:solidFill>
              </a:rPr>
              <a:t>Means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Female – 78.55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Male - 76.01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T-test results - 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statistic=22.41969156703278,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=3.526868410040483e-111)</a:t>
            </a: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B8214-4879-C847-B490-91CFDC66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976737"/>
            <a:ext cx="6286500" cy="43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A5CE-8337-1A4C-B880-BC10B434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Physician Data Analysis – based on Primary </a:t>
            </a:r>
            <a:r>
              <a:rPr lang="en-US" dirty="0" err="1"/>
              <a:t>Speciality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5BDE-0200-C848-ADBE-38FC6DA56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24DA-1C43-2345-99AA-2D38FA64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47463"/>
            <a:ext cx="9307741" cy="4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10B-572E-8849-97EC-D24C14FA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Physician Data Analysis – </a:t>
            </a:r>
            <a:r>
              <a:rPr lang="en-US" sz="2400" dirty="0"/>
              <a:t>based on Primary </a:t>
            </a:r>
            <a:r>
              <a:rPr lang="en-US" sz="2400" dirty="0" err="1"/>
              <a:t>Speciality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3421-7C62-5D4D-ACA9-D57589C0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5962"/>
            <a:ext cx="10294182" cy="48720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Hypothesis – </a:t>
            </a:r>
          </a:p>
          <a:p>
            <a:r>
              <a:rPr lang="en-US" dirty="0">
                <a:solidFill>
                  <a:schemeClr val="bg1"/>
                </a:solidFill>
              </a:rPr>
              <a:t>Conducted </a:t>
            </a:r>
            <a:r>
              <a:rPr lang="en-US" dirty="0" err="1">
                <a:solidFill>
                  <a:schemeClr val="bg1"/>
                </a:solidFill>
              </a:rPr>
              <a:t>Anova</a:t>
            </a:r>
            <a:r>
              <a:rPr lang="en-US" dirty="0">
                <a:solidFill>
                  <a:schemeClr val="bg1"/>
                </a:solidFill>
              </a:rPr>
              <a:t> Test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F_onewayResult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(statistic=493.71,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=4.673582850853621e-214)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T-Test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Ttest1-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 statistic=-18.58, 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=7.146361368968684e-77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Ttest2 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 statistic=-33.23 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=1.7647368437515053e-239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Ttest3 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statistic=-14.85</a:t>
            </a:r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=9.261783102955485e-50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5E8A-8227-7D4D-B841-07CB872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2336872"/>
            <a:ext cx="5962650" cy="41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B5E4-8AB8-E143-85C4-A9260F64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Rating –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614E-8DCB-064F-8076-E0AE3710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Finding the trends in parameters used to calculate the overall hospital rating</a:t>
            </a:r>
          </a:p>
          <a:p>
            <a:r>
              <a:rPr lang="en-US" dirty="0">
                <a:solidFill>
                  <a:schemeClr val="bg1"/>
                </a:solidFill>
              </a:rPr>
              <a:t>Number of hospitals rated from 1 star to 5 star</a:t>
            </a:r>
          </a:p>
          <a:p>
            <a:r>
              <a:rPr lang="en-US" dirty="0">
                <a:solidFill>
                  <a:schemeClr val="bg1"/>
                </a:solidFill>
              </a:rPr>
              <a:t>Trend in hospitals rating over four years from 2016 to 2019</a:t>
            </a:r>
          </a:p>
          <a:p>
            <a:r>
              <a:rPr lang="en-US" dirty="0">
                <a:solidFill>
                  <a:schemeClr val="bg1"/>
                </a:solidFill>
              </a:rPr>
              <a:t>Trend in individual parameters that accounted for overall hospital ratings over 4 years from 2016 to 2019</a:t>
            </a:r>
          </a:p>
          <a:p>
            <a:r>
              <a:rPr lang="en-US" dirty="0">
                <a:solidFill>
                  <a:schemeClr val="bg1"/>
                </a:solidFill>
              </a:rPr>
              <a:t>Extracted data for five star rated hospitals</a:t>
            </a:r>
          </a:p>
          <a:p>
            <a:r>
              <a:rPr lang="en-US" dirty="0">
                <a:solidFill>
                  <a:schemeClr val="bg1"/>
                </a:solidFill>
              </a:rPr>
              <a:t>Using GMAPS to locate the five star rated hospitals.</a:t>
            </a:r>
          </a:p>
          <a:p>
            <a:r>
              <a:rPr lang="en-US" dirty="0">
                <a:solidFill>
                  <a:schemeClr val="bg1"/>
                </a:solidFill>
              </a:rPr>
              <a:t>Hospital Data Analysis based on proprietorship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448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{4C24E902-39E5-D448-8CBD-496567C4408A}tf10001057</Template>
  <TotalTime>759</TotalTime>
  <Words>792</Words>
  <Application>Microsoft Macintosh PowerPoint</Application>
  <PresentationFormat>Widescreen</PresentationFormat>
  <Paragraphs>123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</vt:lpstr>
      <vt:lpstr>Courier New</vt:lpstr>
      <vt:lpstr>Trebuchet MS</vt:lpstr>
      <vt:lpstr>Berlin</vt:lpstr>
      <vt:lpstr>Worksheet</vt:lpstr>
      <vt:lpstr>Healthcare Data analysis (Based on Medicare Data) </vt:lpstr>
      <vt:lpstr>Scope  of  the  project</vt:lpstr>
      <vt:lpstr> Key Questions</vt:lpstr>
      <vt:lpstr>Project Flow</vt:lpstr>
      <vt:lpstr>Physician Data Analysis – based on State</vt:lpstr>
      <vt:lpstr>Physician Data Analysis – based on Gender </vt:lpstr>
      <vt:lpstr>Physician Data Analysis – based on Primary Speciality</vt:lpstr>
      <vt:lpstr>Physician Data Analysis – based on Primary Speciality</vt:lpstr>
      <vt:lpstr>Hospital Rating – data analysis</vt:lpstr>
      <vt:lpstr>Class DataLoader()</vt:lpstr>
      <vt:lpstr>Data Cleanup process – Hospital General Information dataset</vt:lpstr>
      <vt:lpstr>Analysis on Hospital Overall Rating 2019</vt:lpstr>
      <vt:lpstr>Number of hospitals rated from 2016-2019</vt:lpstr>
      <vt:lpstr>Hospitals rated on individual parameters</vt:lpstr>
      <vt:lpstr>Storage</vt:lpstr>
      <vt:lpstr>Hospital Data Analysis – Five Star Rated Hospitals</vt:lpstr>
      <vt:lpstr>Hospital Data Analysis – Five Star Rated Hospitals</vt:lpstr>
      <vt:lpstr>Hospital Data Analysis – Five Star Rated Hospitals</vt:lpstr>
      <vt:lpstr>Hospital Data Analysis – Five Star Rated Hospitals</vt:lpstr>
      <vt:lpstr>Mortality-Death Analysis</vt:lpstr>
      <vt:lpstr>Death Analysis - Reasons for Death</vt:lpstr>
      <vt:lpstr>Hospital Data Analysis – Five Star Rated Hospitals</vt:lpstr>
      <vt:lpstr>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shah.khushboo@gmail.com</dc:creator>
  <cp:lastModifiedBy>Roopa Reddy Nagilla</cp:lastModifiedBy>
  <cp:revision>41</cp:revision>
  <dcterms:created xsi:type="dcterms:W3CDTF">2020-01-31T18:39:12Z</dcterms:created>
  <dcterms:modified xsi:type="dcterms:W3CDTF">2020-02-05T02:11:19Z</dcterms:modified>
</cp:coreProperties>
</file>